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234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9EF64-ADC1-CB34-448B-8559B993C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FA563-6699-E406-914B-1CA996E0BB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56F8C-08FB-DAE5-7412-2102E7A35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0FA0C-7FA0-1B4D-6A8D-B5187033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3CD9FA-3F7F-1E5A-B9ED-51A5813C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21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5565-36CA-0CBD-61E0-AF70A50D6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0DC055-3851-0C0A-0C86-179D06DB6E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A3FCB-DF6D-ABC4-9DC5-BF04B279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2BD1C-8374-0C7A-4C65-297EA1AB3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0B19B-FBFF-475C-8CB7-D6E8AB44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365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DA2603-1AF1-07EF-3DB4-C556884337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7365D5-B6C5-FD3E-3E9E-B43BDC38C7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C1EEEC-C8FD-89E2-D922-42A2CDBB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C2A56-6AB1-39DE-D27D-697710716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5EC41-B26C-9734-B977-19E082666A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59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45B2D-3444-A0DC-554F-B3AE3CA48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95365-D06D-DE4E-03DA-0603C82A0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BD5D9-D1A4-CDB2-60AB-7D48FAEA2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F7C2B-18EB-4EFF-316D-0E7D2866E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4C8D2-2B4A-195C-69EE-E77C1C604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54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332A5A-29E7-A01A-68F8-5A447FCA6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81501-64DA-59A4-3700-C8DB3BF92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11535C-2878-5F70-C8D9-C1E4B05B9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F20B52-7A72-EEDB-FBEF-C9D5E9490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084F5F-7BF4-EE8B-FCF0-7AFB4EC50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91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9032E-6A70-7C17-63DF-3A42D53F3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707FB-660F-86B5-5D89-63E79D8561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68BEB2-84AE-9E0A-BDF0-6DA0BE309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D960E-1692-B09B-1AE8-4FF27F3E0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88A61-AA32-EC50-49BB-B9B39090A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149495-B2D8-64F0-7EFD-767DF28F1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07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094EC-ECF3-0265-54B4-CFE988ECB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6D393-3BDF-24A2-EEFF-A12ADE70C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D26D99-49C5-307C-4834-00481C97E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ADCE5A-2B14-3A7F-5E49-16BD46F1C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B92C71-2BBC-9A04-2435-9C47CC2A76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454C0D-FC68-2EC8-F0C8-68C96FC2A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B20571-76CE-E9D8-6FA6-88201C912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3D0FD2-995B-D6E5-6DE7-93A394DC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77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5043D-FF03-D7AD-BCCD-E239EA63B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B787A0-4F8E-BA24-9698-F949D56B9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155337-E333-42CA-0EBA-B254AB483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CB8EC1-7FF4-BF28-1E0F-ADFB81804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91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5FEE5-6790-4222-4ED7-9227CCF10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6A21EF-78D0-478E-CA7C-265B511B8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39B8AF-C6D5-431A-3BAA-FF84A0792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575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E09F0-3026-E833-CBF6-3AFC68605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7EFAC-F6F7-0BE1-E028-8E09207307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332C3-837D-C203-A14B-B56F359BB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B6BD37-FC03-BACF-AB78-E005AA038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2146A3-A90D-534F-FB50-6A6E5DA9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BF69BB-ECB0-DFEE-FA65-60E69F8A0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8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071F4-2589-F4AA-EB00-0B3E8D940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7F502E-5251-1462-F6A7-82DD3330C5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380AD0-D5BE-3B9F-C1BB-62DD3B3A6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9C3A61-1C4B-9A2C-8E4A-E83525C1B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961BD2-0CDF-8897-F17E-4D0FDDB19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A1F6B-3591-A737-99A8-AC84A70F9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4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15BA0A-080B-20E7-8AF2-08CB53002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02696-FAB8-F4D1-072B-6D6F38B53B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CBC65-61FB-3E58-F832-07F7C220A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2C2E7-5E06-4999-92C3-9EDD63241B2E}" type="datetimeFigureOut">
              <a:rPr lang="en-US" smtClean="0"/>
              <a:t>3/4/2024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E9882C-E2C8-10AE-3DBD-3AC20BF18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34AE7-A99E-AB5C-F392-35746FCEC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EF43-73BD-4D2E-B000-4BAD20A58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21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D6D0BA-D931-AB76-071F-ADEBF2D1F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BB5BE20-F3FF-D7DB-F9EB-75141AF90CFF}"/>
              </a:ext>
            </a:extLst>
          </p:cNvPr>
          <p:cNvSpPr txBox="1"/>
          <p:nvPr/>
        </p:nvSpPr>
        <p:spPr>
          <a:xfrm>
            <a:off x="180162" y="49800"/>
            <a:ext cx="2916123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Sermon On the Mount</a:t>
            </a:r>
          </a:p>
          <a:p>
            <a:pPr algn="ctr"/>
            <a:r>
              <a:rPr lang="en-US" sz="1400" b="1" dirty="0"/>
              <a:t>Matthew 5:13-20</a:t>
            </a:r>
          </a:p>
          <a:p>
            <a:pPr algn="ctr"/>
            <a:endParaRPr lang="en-US" sz="1200" b="1" dirty="0"/>
          </a:p>
          <a:p>
            <a:r>
              <a:rPr lang="en-US" sz="1200" b="1" dirty="0"/>
              <a:t>13</a:t>
            </a:r>
            <a:r>
              <a:rPr lang="en-US" sz="1200" dirty="0"/>
              <a:t> "You are the </a:t>
            </a:r>
            <a:r>
              <a:rPr lang="en-US" sz="1200" b="1" dirty="0">
                <a:solidFill>
                  <a:srgbClr val="00B050"/>
                </a:solidFill>
              </a:rPr>
              <a:t>salt of the earth</a:t>
            </a:r>
            <a:r>
              <a:rPr lang="en-US" sz="1200" dirty="0"/>
              <a:t>; but if the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 has become tasteless, how can it be made salty again? It is no longer good for anything, except to be thrown out and trampled under foot by men.  </a:t>
            </a:r>
          </a:p>
          <a:p>
            <a:endParaRPr lang="en-US" sz="1200" dirty="0"/>
          </a:p>
          <a:p>
            <a:r>
              <a:rPr lang="en-US" sz="1200" b="1" dirty="0"/>
              <a:t>14</a:t>
            </a:r>
            <a:r>
              <a:rPr lang="en-US" sz="1200" dirty="0"/>
              <a:t> "You are the </a:t>
            </a:r>
            <a:r>
              <a:rPr lang="en-US" sz="1200" b="1" dirty="0">
                <a:solidFill>
                  <a:srgbClr val="0070C0"/>
                </a:solidFill>
              </a:rPr>
              <a:t>light of the world</a:t>
            </a:r>
            <a:r>
              <a:rPr lang="en-US" sz="1200" dirty="0">
                <a:solidFill>
                  <a:srgbClr val="0070C0"/>
                </a:solidFill>
              </a:rPr>
              <a:t>. </a:t>
            </a:r>
            <a:r>
              <a:rPr lang="en-US" sz="1200" dirty="0"/>
              <a:t>A city set on a hill cannot be hidden;</a:t>
            </a:r>
          </a:p>
          <a:p>
            <a:r>
              <a:rPr lang="en-US" sz="1200" b="1" dirty="0"/>
              <a:t>15</a:t>
            </a:r>
            <a:r>
              <a:rPr lang="en-US" sz="1200" dirty="0"/>
              <a:t> nor does anyone </a:t>
            </a:r>
            <a:r>
              <a:rPr lang="en-US" sz="1200" dirty="0">
                <a:solidFill>
                  <a:srgbClr val="0070C0"/>
                </a:solidFill>
              </a:rPr>
              <a:t>light a lamp </a:t>
            </a:r>
            <a:r>
              <a:rPr lang="en-US" sz="1200" dirty="0"/>
              <a:t>and put it under a basket, but on the </a:t>
            </a:r>
            <a:r>
              <a:rPr lang="en-US" sz="1200" dirty="0">
                <a:solidFill>
                  <a:srgbClr val="0070C0"/>
                </a:solidFill>
              </a:rPr>
              <a:t>lampstand</a:t>
            </a:r>
            <a:r>
              <a:rPr lang="en-US" sz="1200" dirty="0"/>
              <a:t>, and it gives </a:t>
            </a:r>
            <a:r>
              <a:rPr lang="en-US" sz="1200" dirty="0">
                <a:solidFill>
                  <a:srgbClr val="0070C0"/>
                </a:solidFill>
              </a:rPr>
              <a:t>light</a:t>
            </a:r>
            <a:r>
              <a:rPr lang="en-US" sz="1200" dirty="0"/>
              <a:t> to all who are in the house.</a:t>
            </a:r>
          </a:p>
          <a:p>
            <a:r>
              <a:rPr lang="en-US" sz="1200" b="1" dirty="0"/>
              <a:t>16</a:t>
            </a:r>
            <a:r>
              <a:rPr lang="en-US" sz="1200" dirty="0"/>
              <a:t> "</a:t>
            </a:r>
            <a:r>
              <a:rPr lang="en-US" sz="1200" dirty="0">
                <a:solidFill>
                  <a:srgbClr val="0070C0"/>
                </a:solidFill>
              </a:rPr>
              <a:t>Let your light shine before men </a:t>
            </a:r>
            <a:r>
              <a:rPr lang="en-US" sz="1200" dirty="0"/>
              <a:t>in such a way that they may see your good works, and glorify your Father who is in heaven.</a:t>
            </a:r>
          </a:p>
          <a:p>
            <a:endParaRPr lang="en-US" sz="1200" dirty="0"/>
          </a:p>
          <a:p>
            <a:r>
              <a:rPr lang="en-US" sz="1200" b="1" dirty="0"/>
              <a:t>17</a:t>
            </a:r>
            <a:r>
              <a:rPr lang="en-US" sz="1200" dirty="0"/>
              <a:t> "Do not think that I came to abolish </a:t>
            </a:r>
            <a:r>
              <a:rPr lang="en-US" sz="1200" b="1" dirty="0">
                <a:solidFill>
                  <a:srgbClr val="C00000"/>
                </a:solidFill>
              </a:rPr>
              <a:t>the Law </a:t>
            </a:r>
            <a:r>
              <a:rPr lang="en-US" sz="1200" dirty="0"/>
              <a:t>or the Prophets; I did not come to abolish but to fulfill.</a:t>
            </a:r>
          </a:p>
          <a:p>
            <a:r>
              <a:rPr lang="en-US" sz="1200" b="1" dirty="0"/>
              <a:t>18</a:t>
            </a:r>
            <a:r>
              <a:rPr lang="en-US" sz="1200" dirty="0"/>
              <a:t> "For truly I say to you, until heaven and earth pass away, not the smallest letter or stroke shall pass from </a:t>
            </a:r>
            <a:r>
              <a:rPr lang="en-US" sz="1200" b="1" dirty="0">
                <a:solidFill>
                  <a:srgbClr val="C00000"/>
                </a:solidFill>
              </a:rPr>
              <a:t>the Law </a:t>
            </a:r>
            <a:r>
              <a:rPr lang="en-US" sz="1200" dirty="0"/>
              <a:t>until all is accomplished.</a:t>
            </a:r>
          </a:p>
          <a:p>
            <a:r>
              <a:rPr lang="en-US" sz="1200" b="1" dirty="0"/>
              <a:t>19</a:t>
            </a:r>
            <a:r>
              <a:rPr lang="en-US" sz="1200" dirty="0"/>
              <a:t> "Whoever then annuls one of the least of these </a:t>
            </a:r>
            <a:r>
              <a:rPr lang="en-US" sz="1200" b="1" dirty="0">
                <a:solidFill>
                  <a:srgbClr val="C00000"/>
                </a:solidFill>
              </a:rPr>
              <a:t>commandments</a:t>
            </a:r>
            <a:r>
              <a:rPr lang="en-US" sz="1200" dirty="0"/>
              <a:t>, and teaches others to do the same, shall be called least in the kingdom of heaven; but whoever keeps and teaches them, he shall be called great in the kingdom of heaven.</a:t>
            </a:r>
          </a:p>
          <a:p>
            <a:r>
              <a:rPr lang="en-US" sz="1200" b="1" dirty="0"/>
              <a:t>20</a:t>
            </a:r>
            <a:r>
              <a:rPr lang="en-US" sz="1200" dirty="0"/>
              <a:t> "For I say to you that unless your righteousness surpasses </a:t>
            </a:r>
            <a:r>
              <a:rPr lang="en-US" sz="1200" b="1" dirty="0">
                <a:solidFill>
                  <a:srgbClr val="C00000"/>
                </a:solidFill>
              </a:rPr>
              <a:t>[Law] </a:t>
            </a:r>
            <a:r>
              <a:rPr lang="en-US" sz="1200" dirty="0"/>
              <a:t>that of the scribes and Pharisees, you will not enter the kingdom of heaven.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7C7E87-6183-F034-0C9A-76431F8DD4F6}"/>
              </a:ext>
            </a:extLst>
          </p:cNvPr>
          <p:cNvSpPr txBox="1"/>
          <p:nvPr/>
        </p:nvSpPr>
        <p:spPr>
          <a:xfrm>
            <a:off x="4811920" y="49800"/>
            <a:ext cx="5011090" cy="712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                                                        </a:t>
            </a:r>
            <a:r>
              <a:rPr lang="en-US" sz="1400" b="1" dirty="0">
                <a:solidFill>
                  <a:srgbClr val="0070C0"/>
                </a:solidFill>
              </a:rPr>
              <a:t>Light</a:t>
            </a:r>
            <a:endParaRPr lang="en-US" sz="1200" b="1" dirty="0">
              <a:solidFill>
                <a:srgbClr val="0070C0"/>
              </a:solidFill>
            </a:endParaRPr>
          </a:p>
          <a:p>
            <a:endParaRPr lang="en-US" sz="700" dirty="0"/>
          </a:p>
          <a:p>
            <a:r>
              <a:rPr lang="en-US" sz="1200" b="1" dirty="0"/>
              <a:t> Genesis 1:3 </a:t>
            </a:r>
            <a:r>
              <a:rPr lang="en-US" sz="1200" dirty="0"/>
              <a:t>Then God said, "Let there be light"; and there was light.</a:t>
            </a:r>
          </a:p>
          <a:p>
            <a:r>
              <a:rPr lang="en-US" sz="1200" dirty="0"/>
              <a:t> </a:t>
            </a:r>
            <a:r>
              <a:rPr lang="en-US" sz="1200" b="1" dirty="0"/>
              <a:t>4</a:t>
            </a:r>
            <a:r>
              <a:rPr lang="en-US" sz="1200" dirty="0"/>
              <a:t> God saw that the light was good; and God separated the light from the darkness.  </a:t>
            </a:r>
            <a:r>
              <a:rPr lang="en-US" sz="1200" b="1" dirty="0"/>
              <a:t>5</a:t>
            </a:r>
            <a:r>
              <a:rPr lang="en-US" sz="1200" dirty="0"/>
              <a:t> God called the light day, and the darkness He called night. And there was evening and there was morning, one day. (John 1:1-5)</a:t>
            </a:r>
          </a:p>
          <a:p>
            <a:endParaRPr lang="en-US" sz="700" dirty="0"/>
          </a:p>
          <a:p>
            <a:r>
              <a:rPr lang="en-US" sz="1200" b="1" dirty="0"/>
              <a:t>Mark 4:21 </a:t>
            </a:r>
            <a:r>
              <a:rPr lang="en-US" sz="1200" dirty="0"/>
              <a:t>And He was saying to them, "A </a:t>
            </a:r>
            <a:r>
              <a:rPr lang="en-US" sz="1200" dirty="0">
                <a:solidFill>
                  <a:srgbClr val="0070C0"/>
                </a:solidFill>
              </a:rPr>
              <a:t>lamp</a:t>
            </a:r>
            <a:r>
              <a:rPr lang="en-US" sz="1200" dirty="0"/>
              <a:t> is not brought to be put under a basket, is it, or under a bed? Is it not brought to be put on the </a:t>
            </a:r>
            <a:r>
              <a:rPr lang="en-US" sz="1200" dirty="0">
                <a:solidFill>
                  <a:srgbClr val="0070C0"/>
                </a:solidFill>
              </a:rPr>
              <a:t>lampstand</a:t>
            </a:r>
            <a:r>
              <a:rPr lang="en-US" sz="1200" dirty="0"/>
              <a:t>?  </a:t>
            </a:r>
            <a:r>
              <a:rPr lang="en-US" sz="1200" b="1" dirty="0"/>
              <a:t>22</a:t>
            </a:r>
            <a:r>
              <a:rPr lang="en-US" sz="1200" dirty="0"/>
              <a:t> "For nothing is hidden, except to be revealed; nor has anything been secret, but that it would </a:t>
            </a:r>
            <a:r>
              <a:rPr lang="en-US" sz="1200" dirty="0">
                <a:solidFill>
                  <a:srgbClr val="0070C0"/>
                </a:solidFill>
              </a:rPr>
              <a:t>come to light</a:t>
            </a:r>
            <a:r>
              <a:rPr lang="en-US" sz="1200" dirty="0"/>
              <a:t>. </a:t>
            </a:r>
            <a:r>
              <a:rPr lang="en-US" sz="1200" b="1" dirty="0"/>
              <a:t>23</a:t>
            </a:r>
            <a:r>
              <a:rPr lang="en-US" sz="1200" dirty="0"/>
              <a:t> "If anyone has ears to hear, let him hear." </a:t>
            </a:r>
          </a:p>
          <a:p>
            <a:endParaRPr lang="en-US" sz="700" dirty="0"/>
          </a:p>
          <a:p>
            <a:r>
              <a:rPr lang="en-US" sz="1200" b="1" dirty="0"/>
              <a:t>Luke 11:33 </a:t>
            </a:r>
            <a:r>
              <a:rPr lang="en-US" sz="1200" dirty="0"/>
              <a:t>"No one, </a:t>
            </a:r>
            <a:r>
              <a:rPr lang="en-US" sz="1200" dirty="0">
                <a:solidFill>
                  <a:srgbClr val="0070C0"/>
                </a:solidFill>
              </a:rPr>
              <a:t>after lighting a lamp</a:t>
            </a:r>
            <a:r>
              <a:rPr lang="en-US" sz="1200" dirty="0"/>
              <a:t>, puts it away in a cellar nor under a basket, but on the </a:t>
            </a:r>
            <a:r>
              <a:rPr lang="en-US" sz="1200" dirty="0">
                <a:solidFill>
                  <a:srgbClr val="0070C0"/>
                </a:solidFill>
              </a:rPr>
              <a:t>lampstand</a:t>
            </a:r>
            <a:r>
              <a:rPr lang="en-US" sz="1200" dirty="0"/>
              <a:t>, so that those who enter may see the </a:t>
            </a:r>
            <a:r>
              <a:rPr lang="en-US" sz="1200" dirty="0">
                <a:solidFill>
                  <a:srgbClr val="0070C0"/>
                </a:solidFill>
              </a:rPr>
              <a:t>light</a:t>
            </a:r>
            <a:r>
              <a:rPr lang="en-US" sz="1200" dirty="0"/>
              <a:t>.  </a:t>
            </a:r>
            <a:r>
              <a:rPr lang="en-US" sz="1200" b="1" dirty="0"/>
              <a:t>34</a:t>
            </a:r>
            <a:r>
              <a:rPr lang="en-US" sz="1200" dirty="0"/>
              <a:t> "The eye is the </a:t>
            </a:r>
            <a:r>
              <a:rPr lang="en-US" sz="1200" dirty="0">
                <a:solidFill>
                  <a:srgbClr val="0070C0"/>
                </a:solidFill>
              </a:rPr>
              <a:t>lamp</a:t>
            </a:r>
            <a:r>
              <a:rPr lang="en-US" sz="1200" dirty="0"/>
              <a:t> of your body; when your eye is clear, your whole body also is full of </a:t>
            </a:r>
            <a:r>
              <a:rPr lang="en-US" sz="1200" dirty="0">
                <a:solidFill>
                  <a:srgbClr val="0070C0"/>
                </a:solidFill>
              </a:rPr>
              <a:t>light</a:t>
            </a:r>
            <a:r>
              <a:rPr lang="en-US" sz="1200" dirty="0"/>
              <a:t>; but when it is bad, your body also is full of darkness.  </a:t>
            </a:r>
            <a:r>
              <a:rPr lang="en-US" sz="1200" b="1" dirty="0"/>
              <a:t>35</a:t>
            </a:r>
            <a:r>
              <a:rPr lang="en-US" sz="1200" dirty="0"/>
              <a:t> "Then watch out that the </a:t>
            </a:r>
            <a:r>
              <a:rPr lang="en-US" sz="1200" dirty="0">
                <a:solidFill>
                  <a:srgbClr val="0070C0"/>
                </a:solidFill>
              </a:rPr>
              <a:t>light</a:t>
            </a:r>
            <a:r>
              <a:rPr lang="en-US" sz="1200" dirty="0"/>
              <a:t> in you is not darkness.  </a:t>
            </a:r>
            <a:r>
              <a:rPr lang="en-US" sz="1200" b="1" dirty="0"/>
              <a:t>36</a:t>
            </a:r>
            <a:r>
              <a:rPr lang="en-US" sz="1200" dirty="0"/>
              <a:t> "If therefore </a:t>
            </a:r>
            <a:r>
              <a:rPr lang="en-US" sz="1200" dirty="0">
                <a:solidFill>
                  <a:srgbClr val="0070C0"/>
                </a:solidFill>
              </a:rPr>
              <a:t>your whole body is full of light</a:t>
            </a:r>
            <a:r>
              <a:rPr lang="en-US" sz="1200" dirty="0"/>
              <a:t>, with no dark part in it, it will be wholly </a:t>
            </a:r>
            <a:r>
              <a:rPr lang="en-US" sz="1200" dirty="0">
                <a:solidFill>
                  <a:srgbClr val="0070C0"/>
                </a:solidFill>
              </a:rPr>
              <a:t>illumined</a:t>
            </a:r>
            <a:r>
              <a:rPr lang="en-US" sz="1200" dirty="0"/>
              <a:t>, as when the </a:t>
            </a:r>
            <a:r>
              <a:rPr lang="en-US" sz="1200" dirty="0">
                <a:solidFill>
                  <a:srgbClr val="0070C0"/>
                </a:solidFill>
              </a:rPr>
              <a:t>lamp illumines you </a:t>
            </a:r>
            <a:r>
              <a:rPr lang="en-US" sz="1200" dirty="0"/>
              <a:t>with its rays.“  </a:t>
            </a:r>
          </a:p>
          <a:p>
            <a:r>
              <a:rPr lang="en-US" sz="1200" dirty="0"/>
              <a:t> </a:t>
            </a:r>
          </a:p>
          <a:p>
            <a:r>
              <a:rPr lang="en-US" sz="1200" b="1" dirty="0"/>
              <a:t>John 5:35 </a:t>
            </a:r>
            <a:r>
              <a:rPr lang="en-US" sz="1200" dirty="0"/>
              <a:t>"</a:t>
            </a:r>
            <a:r>
              <a:rPr lang="en-US" sz="1200" dirty="0">
                <a:solidFill>
                  <a:srgbClr val="0070C0"/>
                </a:solidFill>
              </a:rPr>
              <a:t>He was the lamp </a:t>
            </a:r>
            <a:r>
              <a:rPr lang="en-US" sz="1200" dirty="0"/>
              <a:t>that was burning and was shining and you were willing to </a:t>
            </a:r>
            <a:r>
              <a:rPr lang="en-US" sz="1200" dirty="0">
                <a:solidFill>
                  <a:srgbClr val="0070C0"/>
                </a:solidFill>
              </a:rPr>
              <a:t>rejoice for a while in his light.  </a:t>
            </a:r>
          </a:p>
          <a:p>
            <a:r>
              <a:rPr lang="en-US" sz="1200" b="1" dirty="0"/>
              <a:t>John 8:12 </a:t>
            </a:r>
            <a:r>
              <a:rPr lang="en-US" sz="1200" dirty="0"/>
              <a:t>Then Jesus again spoke to them, saying, "</a:t>
            </a:r>
            <a:r>
              <a:rPr lang="en-US" sz="1200" dirty="0">
                <a:solidFill>
                  <a:srgbClr val="0070C0"/>
                </a:solidFill>
              </a:rPr>
              <a:t>I am the Light of the world</a:t>
            </a:r>
            <a:r>
              <a:rPr lang="en-US" sz="1200" dirty="0"/>
              <a:t>; he who follows Me will not walk in the darkness, but will have the Light of life.“ (</a:t>
            </a:r>
            <a:r>
              <a:rPr lang="en-US" sz="1200" b="1" dirty="0"/>
              <a:t>John 9:5, John 12:36 ) </a:t>
            </a:r>
            <a:r>
              <a:rPr lang="en-US" sz="1200" dirty="0"/>
              <a:t> </a:t>
            </a:r>
          </a:p>
          <a:p>
            <a:endParaRPr lang="en-US" sz="700" dirty="0"/>
          </a:p>
          <a:p>
            <a:r>
              <a:rPr lang="en-US" sz="1200" b="1" dirty="0"/>
              <a:t>Acts 26:18 </a:t>
            </a:r>
            <a:r>
              <a:rPr lang="en-US" sz="1200" dirty="0"/>
              <a:t>to open their eyes so that they may </a:t>
            </a:r>
            <a:r>
              <a:rPr lang="en-US" sz="1200" dirty="0">
                <a:solidFill>
                  <a:srgbClr val="0070C0"/>
                </a:solidFill>
              </a:rPr>
              <a:t>turn from darkness to light </a:t>
            </a:r>
            <a:r>
              <a:rPr lang="en-US" sz="1200" dirty="0"/>
              <a:t>and from the dominion of Satan to God, that they may receive forgiveness of sins and an inheritance among those who have been sanctified by faith in Me.  </a:t>
            </a:r>
          </a:p>
          <a:p>
            <a:endParaRPr lang="en-US" sz="700" b="1" dirty="0"/>
          </a:p>
          <a:p>
            <a:r>
              <a:rPr lang="en-US" sz="1200" b="1" dirty="0"/>
              <a:t>Ephesians 5:8 </a:t>
            </a:r>
            <a:r>
              <a:rPr lang="en-US" sz="1200" dirty="0"/>
              <a:t>for you were formerly darkness, but </a:t>
            </a:r>
            <a:r>
              <a:rPr lang="en-US" sz="1200" dirty="0">
                <a:solidFill>
                  <a:srgbClr val="0070C0"/>
                </a:solidFill>
              </a:rPr>
              <a:t>now you are Light in the Lord</a:t>
            </a:r>
            <a:r>
              <a:rPr lang="en-US" sz="1200" dirty="0"/>
              <a:t>; </a:t>
            </a:r>
            <a:r>
              <a:rPr lang="en-US" sz="1200" dirty="0">
                <a:solidFill>
                  <a:srgbClr val="0070C0"/>
                </a:solidFill>
              </a:rPr>
              <a:t>walk as children of Light</a:t>
            </a:r>
          </a:p>
          <a:p>
            <a:r>
              <a:rPr lang="en-US" sz="1200" b="1" dirty="0"/>
              <a:t>Philippians 2:15 </a:t>
            </a:r>
            <a:r>
              <a:rPr lang="en-US" sz="1200" dirty="0"/>
              <a:t>so that you will prove yourselves to be blameless and innocent, children of God above reproach in the midst of a crooked and perverse generation, among whom you </a:t>
            </a:r>
            <a:r>
              <a:rPr lang="en-US" sz="1200" dirty="0">
                <a:solidFill>
                  <a:srgbClr val="0070C0"/>
                </a:solidFill>
              </a:rPr>
              <a:t>appear as lights in the world,  </a:t>
            </a:r>
          </a:p>
          <a:p>
            <a:r>
              <a:rPr lang="en-US" sz="1200" b="1" dirty="0"/>
              <a:t>1Thessalonians 5:5 </a:t>
            </a:r>
            <a:r>
              <a:rPr lang="en-US" sz="1200" dirty="0"/>
              <a:t>for </a:t>
            </a:r>
            <a:r>
              <a:rPr lang="en-US" sz="1200" dirty="0">
                <a:solidFill>
                  <a:srgbClr val="0070C0"/>
                </a:solidFill>
              </a:rPr>
              <a:t>you are all sons of light </a:t>
            </a:r>
            <a:r>
              <a:rPr lang="en-US" sz="1200" dirty="0"/>
              <a:t>and sons of day. We are not of night nor of darkness;  </a:t>
            </a:r>
          </a:p>
          <a:p>
            <a:endParaRPr lang="en-US" sz="700" dirty="0"/>
          </a:p>
          <a:p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C66DA1-5A3B-ABBE-D265-5CD1CD26E706}"/>
              </a:ext>
            </a:extLst>
          </p:cNvPr>
          <p:cNvSpPr txBox="1"/>
          <p:nvPr/>
        </p:nvSpPr>
        <p:spPr>
          <a:xfrm>
            <a:off x="2987643" y="49800"/>
            <a:ext cx="1901227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              </a:t>
            </a:r>
            <a:r>
              <a:rPr lang="en-US" sz="1400" b="1" dirty="0">
                <a:solidFill>
                  <a:srgbClr val="00B050"/>
                </a:solidFill>
              </a:rPr>
              <a:t>Salt</a:t>
            </a:r>
            <a:endParaRPr lang="en-US" sz="1200" b="1" dirty="0">
              <a:solidFill>
                <a:srgbClr val="00B050"/>
              </a:solidFill>
            </a:endParaRPr>
          </a:p>
          <a:p>
            <a:endParaRPr lang="en-US" sz="700" dirty="0"/>
          </a:p>
          <a:p>
            <a:r>
              <a:rPr lang="en-US" sz="1200" b="1" dirty="0"/>
              <a:t>Leviticus 13 </a:t>
            </a:r>
            <a:r>
              <a:rPr lang="en-US" sz="1200" dirty="0"/>
              <a:t>'Every grain offering of yours, moreover, you shall season with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, so that the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 of the </a:t>
            </a:r>
            <a:r>
              <a:rPr lang="en-US" sz="1200" dirty="0">
                <a:solidFill>
                  <a:srgbClr val="00B050"/>
                </a:solidFill>
              </a:rPr>
              <a:t>covenant</a:t>
            </a:r>
            <a:r>
              <a:rPr lang="en-US" sz="1200" dirty="0"/>
              <a:t> of your God shall not be lacking from your grain offering; with all </a:t>
            </a:r>
            <a:r>
              <a:rPr lang="en-US" sz="1200" dirty="0">
                <a:solidFill>
                  <a:srgbClr val="00B050"/>
                </a:solidFill>
              </a:rPr>
              <a:t>your offerings you shall offer salt</a:t>
            </a:r>
            <a:r>
              <a:rPr lang="en-US" sz="1200" dirty="0"/>
              <a:t>. (Num. 18:19)</a:t>
            </a:r>
            <a:endParaRPr lang="en-US" sz="1200" b="1" dirty="0"/>
          </a:p>
          <a:p>
            <a:endParaRPr lang="en-US" sz="1200" dirty="0"/>
          </a:p>
          <a:p>
            <a:r>
              <a:rPr lang="en-US" sz="1200" b="1" dirty="0"/>
              <a:t>Mark 9:50 </a:t>
            </a:r>
            <a:r>
              <a:rPr lang="en-US" sz="1200" dirty="0"/>
              <a:t>"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 is good; but if the salt becomes </a:t>
            </a:r>
            <a:r>
              <a:rPr lang="en-US" sz="1200" dirty="0" err="1">
                <a:solidFill>
                  <a:srgbClr val="00B050"/>
                </a:solidFill>
              </a:rPr>
              <a:t>unsalty</a:t>
            </a:r>
            <a:r>
              <a:rPr lang="en-US" sz="1200" dirty="0"/>
              <a:t>, with what will you make it salty again? Have salt in yourselves, and be at peace with one another." </a:t>
            </a:r>
          </a:p>
          <a:p>
            <a:endParaRPr lang="en-US" sz="1200" b="1" dirty="0"/>
          </a:p>
          <a:p>
            <a:r>
              <a:rPr lang="en-US" sz="1200" b="1" dirty="0"/>
              <a:t>Luke 14:34 </a:t>
            </a:r>
            <a:r>
              <a:rPr lang="en-US" sz="1200" dirty="0"/>
              <a:t>"Therefore,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 is good; but if even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 has become tasteless, with what will it be seasoned?  </a:t>
            </a:r>
            <a:r>
              <a:rPr lang="en-US" sz="1200" b="1" dirty="0"/>
              <a:t>35</a:t>
            </a:r>
            <a:r>
              <a:rPr lang="en-US" sz="1200" dirty="0"/>
              <a:t> "It is useless either for the soil or for the manure pile; it is thrown out. He who has ears to hear, let him hear."  </a:t>
            </a:r>
          </a:p>
          <a:p>
            <a:endParaRPr lang="en-US" sz="1200" dirty="0"/>
          </a:p>
          <a:p>
            <a:r>
              <a:rPr lang="en-US" sz="1200" b="1" dirty="0"/>
              <a:t>Colossians 4:6 </a:t>
            </a:r>
            <a:r>
              <a:rPr lang="en-US" sz="1200" dirty="0"/>
              <a:t>Let your speech always be with grace, as though seasoned with </a:t>
            </a:r>
            <a:r>
              <a:rPr lang="en-US" sz="1200" dirty="0">
                <a:solidFill>
                  <a:srgbClr val="00B050"/>
                </a:solidFill>
              </a:rPr>
              <a:t>salt</a:t>
            </a:r>
            <a:r>
              <a:rPr lang="en-US" sz="1200" dirty="0"/>
              <a:t>, so that you will know how you should respond to each person. </a:t>
            </a:r>
          </a:p>
          <a:p>
            <a:r>
              <a:rPr lang="en-US" sz="1200" dirty="0"/>
              <a:t> </a:t>
            </a:r>
          </a:p>
          <a:p>
            <a:endParaRPr lang="en-US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1D2D0C-C737-4AEC-2EBE-89731E63F5DB}"/>
              </a:ext>
            </a:extLst>
          </p:cNvPr>
          <p:cNvSpPr txBox="1"/>
          <p:nvPr/>
        </p:nvSpPr>
        <p:spPr>
          <a:xfrm>
            <a:off x="9922592" y="49800"/>
            <a:ext cx="2082296" cy="706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</a:rPr>
              <a:t>                       </a:t>
            </a:r>
            <a:r>
              <a:rPr lang="en-US" sz="1400" b="1" dirty="0">
                <a:solidFill>
                  <a:srgbClr val="C00000"/>
                </a:solidFill>
              </a:rPr>
              <a:t>Law</a:t>
            </a:r>
            <a:endParaRPr lang="en-US" sz="1200" b="1" dirty="0">
              <a:solidFill>
                <a:srgbClr val="C00000"/>
              </a:solidFill>
            </a:endParaRPr>
          </a:p>
          <a:p>
            <a:endParaRPr lang="en-US" sz="700" dirty="0"/>
          </a:p>
          <a:p>
            <a:r>
              <a:rPr lang="en-US" sz="1200" b="1" dirty="0"/>
              <a:t>Matthew 9:13 </a:t>
            </a:r>
            <a:r>
              <a:rPr lang="en-US" sz="1200" dirty="0"/>
              <a:t>"But go and learn what this means: I </a:t>
            </a:r>
            <a:r>
              <a:rPr lang="en-US" sz="1200" dirty="0">
                <a:solidFill>
                  <a:srgbClr val="C00000"/>
                </a:solidFill>
              </a:rPr>
              <a:t>DESIRE COMPASSION, AND NOT SACRIFICE</a:t>
            </a:r>
            <a:r>
              <a:rPr lang="en-US" sz="1200" dirty="0"/>
              <a:t>, for I did not come to call the righteous, but sinners." </a:t>
            </a:r>
          </a:p>
          <a:p>
            <a:r>
              <a:rPr lang="en-US" sz="1200" b="1" dirty="0"/>
              <a:t>Matthew 11:13 </a:t>
            </a:r>
            <a:r>
              <a:rPr lang="en-US" sz="1200" dirty="0"/>
              <a:t>"For all the prophets and </a:t>
            </a:r>
            <a:r>
              <a:rPr lang="en-US" sz="1200" dirty="0">
                <a:solidFill>
                  <a:srgbClr val="C00000"/>
                </a:solidFill>
              </a:rPr>
              <a:t>the Law </a:t>
            </a:r>
            <a:r>
              <a:rPr lang="en-US" sz="1200" dirty="0"/>
              <a:t>prophesied until John.  </a:t>
            </a:r>
          </a:p>
          <a:p>
            <a:r>
              <a:rPr lang="en-US" sz="1200" b="1" dirty="0"/>
              <a:t>Matthew 20:28 </a:t>
            </a:r>
            <a:r>
              <a:rPr lang="en-US" sz="1200" dirty="0"/>
              <a:t>just as the Son of Man did not come to be served, but to serve, and to give His life a ransom for many."  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[Law Satisfied]</a:t>
            </a:r>
          </a:p>
          <a:p>
            <a:endParaRPr lang="en-US" sz="7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200" b="1" dirty="0"/>
              <a:t>Luke 16:16 </a:t>
            </a:r>
            <a:r>
              <a:rPr lang="en-US" sz="1200" dirty="0"/>
              <a:t>"</a:t>
            </a:r>
            <a:r>
              <a:rPr lang="en-US" sz="1200" dirty="0">
                <a:solidFill>
                  <a:srgbClr val="C00000"/>
                </a:solidFill>
              </a:rPr>
              <a:t>The Law </a:t>
            </a:r>
            <a:r>
              <a:rPr lang="en-US" sz="1200" dirty="0"/>
              <a:t>and the Prophets were proclaimed until John; since that time the gospel of the kingdom of God has been preached, and everyone is forcing his way into it. </a:t>
            </a:r>
            <a:r>
              <a:rPr lang="en-US" sz="1200" b="1" dirty="0"/>
              <a:t>17</a:t>
            </a:r>
            <a:r>
              <a:rPr lang="en-US" sz="1200" dirty="0"/>
              <a:t> "But it is easier for heaven and earth to pass away than for one stroke of a </a:t>
            </a:r>
            <a:r>
              <a:rPr lang="en-US" sz="1200" dirty="0">
                <a:solidFill>
                  <a:srgbClr val="C00000"/>
                </a:solidFill>
              </a:rPr>
              <a:t>letter of the Law </a:t>
            </a:r>
            <a:r>
              <a:rPr lang="en-US" sz="1200" dirty="0"/>
              <a:t>to fail. </a:t>
            </a:r>
          </a:p>
          <a:p>
            <a:endParaRPr lang="en-US" sz="700" dirty="0"/>
          </a:p>
          <a:p>
            <a:r>
              <a:rPr lang="en-US" sz="1200" b="1" dirty="0"/>
              <a:t>Romans 8:4 </a:t>
            </a:r>
            <a:r>
              <a:rPr lang="en-US" sz="1200" dirty="0"/>
              <a:t>so that the </a:t>
            </a:r>
            <a:r>
              <a:rPr lang="en-US" sz="1200" dirty="0">
                <a:solidFill>
                  <a:srgbClr val="C00000"/>
                </a:solidFill>
              </a:rPr>
              <a:t>requirement of the Law might be fulfilled in us,</a:t>
            </a:r>
            <a:r>
              <a:rPr lang="en-US" sz="1200" dirty="0"/>
              <a:t> who do not walk according to the flesh but according to the Spirit.  </a:t>
            </a:r>
          </a:p>
          <a:p>
            <a:r>
              <a:rPr lang="en-US" sz="1200" b="1" dirty="0"/>
              <a:t>Romans 10:4 </a:t>
            </a:r>
            <a:r>
              <a:rPr lang="en-US" sz="1200" dirty="0"/>
              <a:t>For </a:t>
            </a:r>
            <a:r>
              <a:rPr lang="en-US" sz="1200" dirty="0">
                <a:solidFill>
                  <a:srgbClr val="C00000"/>
                </a:solidFill>
              </a:rPr>
              <a:t>Christ is the end of the law </a:t>
            </a:r>
            <a:r>
              <a:rPr lang="en-US" sz="1200" dirty="0"/>
              <a:t>for righteousness to everyone who believes.  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(Hebrews 10</a:t>
            </a:r>
            <a:r>
              <a:rPr lang="en-US" sz="1200" dirty="0"/>
              <a:t>)</a:t>
            </a:r>
          </a:p>
          <a:p>
            <a:endParaRPr lang="en-US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CC861B-816F-2EE8-9715-051FF7E78F0A}"/>
              </a:ext>
            </a:extLst>
          </p:cNvPr>
          <p:cNvSpPr txBox="1"/>
          <p:nvPr/>
        </p:nvSpPr>
        <p:spPr>
          <a:xfrm>
            <a:off x="-2761307" y="977774"/>
            <a:ext cx="1874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671112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1113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Diehl</dc:creator>
  <cp:lastModifiedBy>Matthew Diehl</cp:lastModifiedBy>
  <cp:revision>1</cp:revision>
  <dcterms:created xsi:type="dcterms:W3CDTF">2024-03-04T21:04:39Z</dcterms:created>
  <dcterms:modified xsi:type="dcterms:W3CDTF">2024-03-04T21:05:20Z</dcterms:modified>
</cp:coreProperties>
</file>